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256" r:id="rId5"/>
    <p:sldId id="325" r:id="rId6"/>
    <p:sldId id="292" r:id="rId7"/>
    <p:sldId id="257" r:id="rId8"/>
    <p:sldId id="259" r:id="rId9"/>
    <p:sldId id="263" r:id="rId10"/>
    <p:sldId id="305" r:id="rId11"/>
    <p:sldId id="295" r:id="rId12"/>
    <p:sldId id="299" r:id="rId13"/>
    <p:sldId id="306" r:id="rId14"/>
    <p:sldId id="262" r:id="rId15"/>
    <p:sldId id="304" r:id="rId16"/>
    <p:sldId id="281" r:id="rId17"/>
    <p:sldId id="308" r:id="rId18"/>
    <p:sldId id="309" r:id="rId19"/>
    <p:sldId id="310" r:id="rId20"/>
    <p:sldId id="282" r:id="rId21"/>
    <p:sldId id="268" r:id="rId22"/>
    <p:sldId id="269" r:id="rId23"/>
    <p:sldId id="272" r:id="rId24"/>
    <p:sldId id="270" r:id="rId25"/>
    <p:sldId id="311" r:id="rId26"/>
    <p:sldId id="312" r:id="rId27"/>
    <p:sldId id="313" r:id="rId28"/>
    <p:sldId id="314" r:id="rId29"/>
    <p:sldId id="315" r:id="rId30"/>
    <p:sldId id="316" r:id="rId31"/>
    <p:sldId id="317" r:id="rId32"/>
    <p:sldId id="277" r:id="rId33"/>
    <p:sldId id="318" r:id="rId34"/>
    <p:sldId id="319" r:id="rId35"/>
    <p:sldId id="264" r:id="rId36"/>
    <p:sldId id="273" r:id="rId37"/>
    <p:sldId id="274" r:id="rId38"/>
    <p:sldId id="284" r:id="rId39"/>
    <p:sldId id="285" r:id="rId40"/>
    <p:sldId id="294" r:id="rId41"/>
    <p:sldId id="290" r:id="rId42"/>
    <p:sldId id="289" r:id="rId43"/>
    <p:sldId id="297" r:id="rId44"/>
    <p:sldId id="286" r:id="rId45"/>
    <p:sldId id="287" r:id="rId46"/>
    <p:sldId id="323" r:id="rId47"/>
    <p:sldId id="320" r:id="rId48"/>
    <p:sldId id="291" r:id="rId49"/>
    <p:sldId id="303" r:id="rId50"/>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76923" autoAdjust="0"/>
  </p:normalViewPr>
  <p:slideViewPr>
    <p:cSldViewPr showGuides="1">
      <p:cViewPr varScale="1">
        <p:scale>
          <a:sx n="102" d="100"/>
          <a:sy n="102" d="100"/>
        </p:scale>
        <p:origin x="984" y="102"/>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24/08/2015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24/08/2015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a:p>
            <a:endParaRPr lang="en-GB" dirty="0" smtClean="0"/>
          </a:p>
          <a:p>
            <a:r>
              <a:rPr lang="en-GB" dirty="0" smtClean="0"/>
              <a:t>AKA: </a:t>
            </a:r>
            <a:r>
              <a:rPr lang="en-GB" sz="1400" dirty="0" smtClean="0"/>
              <a:t>How we set fire to the testing pyramid while maintaining confidence</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(we really mean it, this is serious)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p>
          <a:p>
            <a:endParaRPr lang="en-AU" dirty="0" smtClean="0"/>
          </a:p>
          <a:p>
            <a:r>
              <a:rPr lang="en-AU" dirty="0" smtClean="0"/>
              <a:t>https://prezi.com/c5hrzba-wmxb/magentys-devops/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2787142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 Really a business decision rather than a technical decision because you’re trading speed vs confidence, and this is something a business person will care about – they care about speed out to users vs likelihood that it will break.</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(Rob, Matt)</a:t>
            </a:r>
          </a:p>
          <a:p>
            <a:endParaRPr lang="en-US" dirty="0" smtClean="0"/>
          </a:p>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 major part of the strategy that we have been using involves a technique called Subcutaneous Tests</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One-level 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p>
          <a:p>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Explain</a:t>
            </a:r>
            <a:r>
              <a:rPr lang="en-US" baseline="0" dirty="0" smtClean="0"/>
              <a:t> 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(Matt)</a:t>
            </a:r>
          </a:p>
          <a:p>
            <a:endParaRPr lang="en-GB" dirty="0" smtClean="0"/>
          </a:p>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We hate the testing pyramid. There are 3 Problems we 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3329306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24/08/2015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24/08/2015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24/08/2015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24/08/2015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24/08/2015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24/08/2015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24/08/2015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24/08/2015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24/08/2015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24/08/2015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5" name="TextBox 4"/>
          <p:cNvSpPr txBox="1"/>
          <p:nvPr userDrawn="1"/>
        </p:nvSpPr>
        <p:spPr>
          <a:xfrm>
            <a:off x="3286894" y="6417335"/>
            <a:ext cx="4430893" cy="307777"/>
          </a:xfrm>
          <a:prstGeom prst="rect">
            <a:avLst/>
          </a:prstGeom>
          <a:noFill/>
        </p:spPr>
        <p:txBody>
          <a:bodyPr wrap="none" rtlCol="0">
            <a:spAutoFit/>
          </a:bodyPr>
          <a:lstStyle/>
          <a:p>
            <a:r>
              <a:rPr lang="en-AU" sz="1400" dirty="0" smtClean="0"/>
              <a:t>#</a:t>
            </a:r>
            <a:r>
              <a:rPr lang="en-AU" sz="1400" dirty="0" err="1" smtClean="0"/>
              <a:t>dddperth</a:t>
            </a:r>
            <a:r>
              <a:rPr lang="en-AU" sz="1400" dirty="0" smtClean="0"/>
              <a:t> </a:t>
            </a:r>
            <a:r>
              <a:rPr lang="en-AU" sz="1400" dirty="0" smtClean="0"/>
              <a:t>#</a:t>
            </a:r>
            <a:r>
              <a:rPr lang="en-AU" sz="1400" dirty="0" err="1" smtClean="0"/>
              <a:t>microtesting</a:t>
            </a:r>
            <a:r>
              <a:rPr lang="en-AU" sz="1400" dirty="0" smtClean="0"/>
              <a:t> @</a:t>
            </a:r>
            <a:r>
              <a:rPr lang="en-AU" sz="1400" dirty="0" err="1" smtClean="0"/>
              <a:t>robdmoore</a:t>
            </a:r>
            <a:r>
              <a:rPr lang="en-AU" sz="1400" dirty="0" smtClean="0"/>
              <a:t> @</a:t>
            </a:r>
            <a:r>
              <a:rPr lang="en-AU" sz="1400" dirty="0" err="1" smtClean="0"/>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hyperlink" Target="http://www.pluralsight.com/" TargetMode="External"/><Relationship Id="rId18" Type="http://schemas.openxmlformats.org/officeDocument/2006/relationships/image" Target="../media/image50.wmf"/><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5.png"/><Relationship Id="rId17" Type="http://schemas.openxmlformats.org/officeDocument/2006/relationships/image" Target="../media/image49.png"/><Relationship Id="rId2" Type="http://schemas.openxmlformats.org/officeDocument/2006/relationships/image" Target="../media/image36.png"/><Relationship Id="rId16" Type="http://schemas.openxmlformats.org/officeDocument/2006/relationships/image" Target="../media/image48.png"/><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hyperlink" Target="http://www.getseq.net/" TargetMode="External"/><Relationship Id="rId5" Type="http://schemas.openxmlformats.org/officeDocument/2006/relationships/image" Target="../media/image39.jpeg"/><Relationship Id="rId15" Type="http://schemas.openxmlformats.org/officeDocument/2006/relationships/image" Target="../media/image47.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wmf"/><Relationship Id="rId14" Type="http://schemas.openxmlformats.org/officeDocument/2006/relationships/image" Target="../media/image4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r>
              <a:rPr lang="en-GB" sz="4000" b="1" dirty="0" smtClean="0"/>
              <a: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12</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2479891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149548"/>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7247334" y="4997420"/>
            <a:ext cx="3728906"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tests</a:t>
            </a:r>
          </a:p>
          <a:p>
            <a:r>
              <a:rPr lang="en-AU" dirty="0" smtClean="0">
                <a:latin typeface="SketchFlow Print" panose="02000000000000000000" pitchFamily="2" charset="0"/>
              </a:rPr>
              <a:t>Lot’s of time spent testing</a:t>
            </a:r>
            <a:endParaRPr lang="en-AU" dirty="0">
              <a:latin typeface="SketchFlow Print" panose="02000000000000000000" pitchFamily="2" charset="0"/>
            </a:endParaRPr>
          </a:p>
        </p:txBody>
      </p:sp>
      <p:sp>
        <p:nvSpPr>
          <p:cNvPr id="14" name="TextBox 13"/>
          <p:cNvSpPr txBox="1"/>
          <p:nvPr/>
        </p:nvSpPr>
        <p:spPr>
          <a:xfrm>
            <a:off x="1145438" y="4796081"/>
            <a:ext cx="5445722" cy="1061829"/>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p>
          <a:p>
            <a:r>
              <a:rPr lang="en-US" dirty="0" smtClean="0">
                <a:latin typeface="SketchFlow Print" panose="02000000000000000000" pitchFamily="2" charset="0"/>
              </a:rPr>
              <a:t>Wasted time fixing obvious regressions</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EBBDC7-4A1B-43E6-8DA6-58148E08E8A6}" type="slidenum">
              <a:rPr lang="en-AU" smtClean="0"/>
              <a:t>2</a:t>
            </a:fld>
            <a:endParaRPr lang="en-AU"/>
          </a:p>
        </p:txBody>
      </p:sp>
      <p:pic>
        <p:nvPicPr>
          <p:cNvPr id="3" name="Picture 2"/>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9696372" y="3954700"/>
            <a:ext cx="2166040" cy="73117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281" y="103625"/>
            <a:ext cx="4553128" cy="236799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8536" y="485950"/>
            <a:ext cx="3352614" cy="323597"/>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44327" y="1276422"/>
            <a:ext cx="3868507" cy="830704"/>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7079" y="3108742"/>
            <a:ext cx="2378934" cy="317607"/>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17967" y="3130655"/>
            <a:ext cx="2663288" cy="291518"/>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5879" y="3558928"/>
            <a:ext cx="2081338" cy="152380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2790" y="5518774"/>
            <a:ext cx="2207514" cy="643858"/>
          </a:xfrm>
          <a:prstGeom prst="rect">
            <a:avLst/>
          </a:prstGeom>
        </p:spPr>
      </p:pic>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92177" y="4057302"/>
            <a:ext cx="2908297" cy="563483"/>
          </a:xfrm>
          <a:prstGeom prst="rect">
            <a:avLst/>
          </a:prstGeom>
        </p:spPr>
      </p:pic>
      <p:pic>
        <p:nvPicPr>
          <p:cNvPr id="12" name="Picture 11" descr="Seq">
            <a:hlinkClick r:id="rId11" tgtFrame="&quot;_blank&quot;"/>
          </p:cNvPr>
          <p:cNvPicPr/>
          <p:nvPr/>
        </p:nvPicPr>
        <p:blipFill>
          <a:blip r:embed="rId12">
            <a:grayscl/>
            <a:extLst>
              <a:ext uri="{28A0092B-C50C-407E-A947-70E740481C1C}">
                <a14:useLocalDpi xmlns:a14="http://schemas.microsoft.com/office/drawing/2010/main"/>
              </a:ext>
            </a:extLst>
          </a:blip>
          <a:srcRect/>
          <a:stretch>
            <a:fillRect/>
          </a:stretch>
        </p:blipFill>
        <p:spPr bwMode="auto">
          <a:xfrm>
            <a:off x="8343705" y="4139334"/>
            <a:ext cx="1142851" cy="361903"/>
          </a:xfrm>
          <a:prstGeom prst="rect">
            <a:avLst/>
          </a:prstGeom>
          <a:noFill/>
          <a:ln>
            <a:noFill/>
          </a:ln>
        </p:spPr>
      </p:pic>
      <p:pic>
        <p:nvPicPr>
          <p:cNvPr id="13" name="Picture 12" descr="Pluralsight">
            <a:hlinkClick r:id="rId13" tgtFrame="&quot;_blank&quot;"/>
          </p:cNvPr>
          <p:cNvPicPr/>
          <p:nvPr/>
        </p:nvPicPr>
        <p:blipFill>
          <a:blip r:embed="rId14">
            <a:grayscl/>
            <a:extLst>
              <a:ext uri="{28A0092B-C50C-407E-A947-70E740481C1C}">
                <a14:useLocalDpi xmlns:a14="http://schemas.microsoft.com/office/drawing/2010/main"/>
              </a:ext>
            </a:extLst>
          </a:blip>
          <a:srcRect/>
          <a:stretch>
            <a:fillRect/>
          </a:stretch>
        </p:blipFill>
        <p:spPr bwMode="auto">
          <a:xfrm>
            <a:off x="10100197" y="4709778"/>
            <a:ext cx="1561897" cy="347935"/>
          </a:xfrm>
          <a:prstGeom prst="rect">
            <a:avLst/>
          </a:prstGeom>
          <a:noFill/>
          <a:ln>
            <a:noFill/>
          </a:ln>
        </p:spPr>
      </p:pic>
      <p:pic>
        <p:nvPicPr>
          <p:cNvPr id="14" name="Picture 13"/>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8136076" y="4624792"/>
            <a:ext cx="1558109" cy="517907"/>
          </a:xfrm>
          <a:prstGeom prst="rect">
            <a:avLst/>
          </a:prstGeom>
        </p:spPr>
      </p:pic>
      <p:pic>
        <p:nvPicPr>
          <p:cNvPr id="15" name="Picture 14"/>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10177483" y="5360134"/>
            <a:ext cx="1407326" cy="503694"/>
          </a:xfrm>
          <a:prstGeom prst="rect">
            <a:avLst/>
          </a:prstGeom>
        </p:spPr>
      </p:pic>
      <p:pic>
        <p:nvPicPr>
          <p:cNvPr id="16" name="Picture 15"/>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8204483" y="5324857"/>
            <a:ext cx="1625389" cy="496158"/>
          </a:xfrm>
          <a:prstGeom prst="rect">
            <a:avLst/>
          </a:prstGeom>
        </p:spPr>
      </p:pic>
      <p:pic>
        <p:nvPicPr>
          <p:cNvPr id="17" name="Picture 16"/>
          <p:cNvPicPr>
            <a:picLocks noChangeAspect="1"/>
          </p:cNvPicPr>
          <p:nvPr/>
        </p:nvPicPr>
        <p:blipFill>
          <a:blip r:embed="rId18">
            <a:grayscl/>
            <a:extLst>
              <a:ext uri="{28A0092B-C50C-407E-A947-70E740481C1C}">
                <a14:useLocalDpi xmlns:a14="http://schemas.microsoft.com/office/drawing/2010/main"/>
              </a:ext>
            </a:extLst>
          </a:blip>
          <a:stretch>
            <a:fillRect/>
          </a:stretch>
        </p:blipFill>
        <p:spPr>
          <a:xfrm>
            <a:off x="8915131" y="6168052"/>
            <a:ext cx="2189685" cy="328452"/>
          </a:xfrm>
          <a:prstGeom prst="rect">
            <a:avLst/>
          </a:prstGeom>
        </p:spPr>
      </p:pic>
    </p:spTree>
    <p:extLst>
      <p:ext uri="{BB962C8B-B14F-4D97-AF65-F5344CB8AC3E}">
        <p14:creationId xmlns:p14="http://schemas.microsoft.com/office/powerpoint/2010/main" val="2874418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a:t>
            </a:r>
            <a:r>
              <a:rPr lang="en-AU" dirty="0" smtClean="0"/>
              <a:t>parts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Driven Tests</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a:t>
            </a:r>
            <a:r>
              <a:rPr lang="en-AU" dirty="0" smtClean="0"/>
              <a:t>write</a:t>
            </a:r>
          </a:p>
          <a:p>
            <a:pPr lvl="1"/>
            <a:endParaRPr lang="en-AU" i="1" dirty="0" smtClean="0"/>
          </a:p>
          <a:p>
            <a:pPr lvl="1"/>
            <a:endParaRPr lang="en-AU" i="1" dirty="0"/>
          </a:p>
          <a:p>
            <a:pPr lvl="1"/>
            <a:endParaRPr lang="en-AU" i="1" dirty="0" smtClean="0"/>
          </a:p>
          <a:p>
            <a:pPr lvl="1"/>
            <a:endParaRPr lang="en-AU" i="1" dirty="0" smtClean="0"/>
          </a:p>
          <a:p>
            <a:pPr lvl="1"/>
            <a:r>
              <a:rPr lang="en-AU" i="1" dirty="0" smtClean="0"/>
              <a:t>Tip</a:t>
            </a:r>
            <a:r>
              <a:rPr lang="en-AU" i="1" dirty="0"/>
              <a:t>: </a:t>
            </a:r>
            <a:r>
              <a:rPr lang="en-AU" dirty="0" smtClean="0"/>
              <a:t>If you’re using .NET, look into </a:t>
            </a:r>
            <a:r>
              <a:rPr lang="en-GB" dirty="0" err="1" smtClean="0"/>
              <a:t>BDDfy</a:t>
            </a:r>
            <a:endParaRPr lang="en-AU" dirty="0" smtClean="0"/>
          </a:p>
        </p:txBody>
      </p:sp>
      <p:sp>
        <p:nvSpPr>
          <p:cNvPr id="5" name="Slide Number Placeholder 4"/>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40</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a:t>
            </a:r>
            <a:r>
              <a:rPr lang="en-AU" sz="3200" dirty="0" smtClean="0"/>
              <a: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43</a:t>
            </a:fld>
            <a:endParaRPr lang="en-AU" dirty="0"/>
          </a:p>
        </p:txBody>
      </p:sp>
    </p:spTree>
    <p:extLst>
      <p:ext uri="{BB962C8B-B14F-4D97-AF65-F5344CB8AC3E}">
        <p14:creationId xmlns:p14="http://schemas.microsoft.com/office/powerpoint/2010/main" val="40077141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smtClean="0"/>
              <a:t>Questions</a:t>
            </a:r>
            <a:r>
              <a:rPr lang="en-AU" dirty="0"/>
              <a:t> </a:t>
            </a:r>
            <a:r>
              <a:rPr lang="en-AU" dirty="0" smtClean="0"/>
              <a:t>to ask…</a:t>
            </a:r>
            <a:br>
              <a:rPr lang="en-AU" dirty="0" smtClean="0"/>
            </a:br>
            <a:r>
              <a:rPr lang="en-AU" dirty="0" smtClean="0"/>
              <a:t/>
            </a:r>
            <a:br>
              <a:rPr lang="en-AU" dirty="0" smtClean="0"/>
            </a:br>
            <a:r>
              <a:rPr lang="en-AU" sz="3600" dirty="0"/>
              <a:t>Are you happy with amount of effort, overall confidence and speed of </a:t>
            </a:r>
            <a:r>
              <a:rPr lang="en-AU" sz="3600" dirty="0" smtClean="0"/>
              <a:t>feedback (checks and tests)?</a:t>
            </a:r>
            <a:br>
              <a:rPr lang="en-AU" sz="3600" dirty="0" smtClean="0"/>
            </a:br>
            <a:r>
              <a:rPr lang="en-AU" sz="3600" dirty="0" smtClean="0"/>
              <a:t/>
            </a:r>
            <a:br>
              <a:rPr lang="en-AU" sz="3600" dirty="0" smtClean="0"/>
            </a:br>
            <a:r>
              <a:rPr lang="en-AU" sz="3600" dirty="0" smtClean="0"/>
              <a:t>How can you make testing simpler?</a:t>
            </a:r>
            <a:br>
              <a:rPr lang="en-AU" sz="3600" dirty="0" smtClean="0"/>
            </a:br>
            <a:r>
              <a:rPr lang="en-AU" sz="3600" dirty="0" smtClean="0"/>
              <a:t/>
            </a:r>
            <a:br>
              <a:rPr lang="en-AU" sz="3600" dirty="0" smtClean="0"/>
            </a:br>
            <a:r>
              <a:rPr lang="en-AU" sz="3600" dirty="0" smtClean="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14909215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1512</TotalTime>
  <Words>2305</Words>
  <Application>Microsoft Office PowerPoint</Application>
  <PresentationFormat>Custom</PresentationFormat>
  <Paragraphs>421</Paragraphs>
  <Slides>46</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PowerPoint Presentation</vt:lpstr>
      <vt:lpstr>Why microtesting?</vt:lpstr>
      <vt:lpstr>PowerPoint Presentation</vt:lpstr>
      <vt:lpstr>PowerPoint Presentation</vt:lpstr>
      <vt:lpstr>Theory</vt:lpstr>
      <vt:lpstr>Testing pyramid</vt:lpstr>
      <vt:lpstr>PowerPoint Presentation</vt:lpstr>
      <vt:lpstr>PowerPoint Presentation</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Subcutaneous testing</vt:lpstr>
      <vt:lpstr>PowerPoint Presentation</vt:lpstr>
      <vt:lpstr>Advantages</vt:lpstr>
      <vt:lpstr>PowerPoint Presentation</vt:lpstr>
      <vt:lpstr>Disadvantages</vt:lpstr>
      <vt:lpstr>What about “unit” tests?</vt:lpstr>
      <vt:lpstr>Implementation tests (“unit” tests)</vt:lpstr>
      <vt:lpstr>Demo Implementation unit tests vs subcutaneous test</vt:lpstr>
      <vt:lpstr>What about automated UI tests?</vt:lpstr>
      <vt:lpstr>Automated UI tests</vt:lpstr>
      <vt:lpstr>What testing strategy have we found effective?</vt:lpstr>
      <vt:lpstr>Context</vt:lpstr>
      <vt:lpstr>Example testing strategy</vt:lpstr>
      <vt:lpstr>What techniques do we use to make subcutaneous testing easier / more maintainable?</vt:lpstr>
      <vt:lpstr>Behaviour Driven Tests</vt:lpstr>
      <vt:lpstr>Demo Bddfy / class per scenario</vt:lpstr>
      <vt:lpstr>Driving tests via DI container</vt:lpstr>
      <vt:lpstr>Avoiding mocks / Hand-rolling</vt:lpstr>
      <vt:lpstr>Demo Hand-rolled mock example</vt:lpstr>
      <vt:lpstr>Approval Tests</vt:lpstr>
      <vt:lpstr>Object Mother / Test Data Builder</vt:lpstr>
      <vt:lpstr>Demo Test data generation example</vt:lpstr>
      <vt:lpstr>Questions to ask…  Are you happy with amount of effort, overall confidence and speed of feedback (checks and tests)?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174</cp:revision>
  <dcterms:created xsi:type="dcterms:W3CDTF">2015-05-04T07:51:09Z</dcterms:created>
  <dcterms:modified xsi:type="dcterms:W3CDTF">2015-08-23T16:47:34Z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